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78" r:id="rId10"/>
    <p:sldId id="268" r:id="rId11"/>
    <p:sldId id="279" r:id="rId12"/>
    <p:sldId id="269" r:id="rId13"/>
    <p:sldId id="270" r:id="rId14"/>
    <p:sldId id="280" r:id="rId15"/>
    <p:sldId id="282" r:id="rId16"/>
    <p:sldId id="283" r:id="rId17"/>
    <p:sldId id="284" r:id="rId18"/>
    <p:sldId id="290" r:id="rId19"/>
    <p:sldId id="291" r:id="rId20"/>
    <p:sldId id="281" r:id="rId21"/>
    <p:sldId id="287" r:id="rId22"/>
    <p:sldId id="273" r:id="rId23"/>
    <p:sldId id="289" r:id="rId24"/>
    <p:sldId id="275" r:id="rId25"/>
    <p:sldId id="288" r:id="rId26"/>
    <p:sldId id="277" r:id="rId27"/>
    <p:sldId id="285" r:id="rId28"/>
    <p:sldId id="286" r:id="rId29"/>
    <p:sldId id="292" r:id="rId30"/>
    <p:sldId id="276" r:id="rId3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아기길냥이 아기길냥이" initials="아아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3208" autoAdjust="0"/>
  </p:normalViewPr>
  <p:slideViewPr>
    <p:cSldViewPr>
      <p:cViewPr varScale="1">
        <p:scale>
          <a:sx n="106" d="100"/>
          <a:sy n="106" d="100"/>
        </p:scale>
        <p:origin x="2022" y="114"/>
      </p:cViewPr>
      <p:guideLst>
        <p:guide orient="horz" pos="21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5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4CCFBE2-2B8D-499C-81C9-2CD5B3EB8E93}" type="datetime1">
              <a:rPr lang="ko-KR" altLang="en-US"/>
              <a:pPr lvl="0">
                <a:defRPr/>
              </a:pPr>
              <a:t>2022-06-13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554DD7E-3179-445A-81DB-781C4554AFF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B545AC5-813F-4ED1-B011-8EA17CB93331}" type="datetime1">
              <a:rPr lang="ko-KR" altLang="en-US"/>
              <a:pPr lvl="0">
                <a:defRPr/>
              </a:pPr>
              <a:t>2022-06-13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5504B90-27FD-422C-8CC6-2AADAD122D0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5504B90-27FD-422C-8CC6-2AADAD122D08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5504B90-27FD-422C-8CC6-2AADAD122D08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41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 err="1">
                <a:latin typeface="+mn-ea"/>
                <a:ea typeface="+mn-ea"/>
              </a:rPr>
              <a:t>라즈베리파이는</a:t>
            </a:r>
            <a:r>
              <a:rPr lang="ko-KR" altLang="en-US" dirty="0">
                <a:latin typeface="+mn-ea"/>
                <a:ea typeface="+mn-ea"/>
              </a:rPr>
              <a:t> 아날로그데이터를 </a:t>
            </a:r>
            <a:r>
              <a:rPr lang="ko-KR" altLang="en-US" dirty="0" err="1">
                <a:latin typeface="+mn-ea"/>
                <a:ea typeface="+mn-ea"/>
              </a:rPr>
              <a:t>읽을수있는</a:t>
            </a:r>
            <a:r>
              <a:rPr lang="ko-KR" altLang="en-US" dirty="0">
                <a:latin typeface="+mn-ea"/>
                <a:ea typeface="+mn-ea"/>
              </a:rPr>
              <a:t> 핀이 없어  </a:t>
            </a:r>
            <a:r>
              <a:rPr lang="en-US" altLang="ko-KR" dirty="0">
                <a:latin typeface="+mn-ea"/>
                <a:ea typeface="+mn-ea"/>
              </a:rPr>
              <a:t>mcp3008</a:t>
            </a:r>
            <a:r>
              <a:rPr lang="ko-KR" altLang="en-US" dirty="0">
                <a:latin typeface="+mn-ea"/>
                <a:ea typeface="+mn-ea"/>
              </a:rPr>
              <a:t>을 이용해 </a:t>
            </a:r>
            <a:r>
              <a:rPr lang="en-US" altLang="ko-KR" dirty="0">
                <a:latin typeface="+mn-ea"/>
                <a:ea typeface="+mn-ea"/>
              </a:rPr>
              <a:t>SPI</a:t>
            </a:r>
            <a:r>
              <a:rPr lang="ko-KR" altLang="en-US" dirty="0">
                <a:latin typeface="+mn-ea"/>
                <a:ea typeface="+mn-ea"/>
              </a:rPr>
              <a:t>통신으로 아날로그 값을 읽어야함</a:t>
            </a:r>
            <a:endParaRPr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>
                <a:latin typeface="+mn-ea"/>
                <a:ea typeface="+mn-ea"/>
              </a:rPr>
              <a:t>하지만 </a:t>
            </a:r>
            <a:r>
              <a:rPr lang="ko-KR" altLang="en-US" dirty="0" err="1">
                <a:latin typeface="+mn-ea"/>
                <a:ea typeface="+mn-ea"/>
              </a:rPr>
              <a:t>아두이노를</a:t>
            </a:r>
            <a:r>
              <a:rPr lang="ko-KR" altLang="en-US" dirty="0">
                <a:latin typeface="+mn-ea"/>
                <a:ea typeface="+mn-ea"/>
              </a:rPr>
              <a:t> 사용하게 되면서 아날로그 값을 </a:t>
            </a:r>
            <a:r>
              <a:rPr lang="ko-KR" altLang="en-US" dirty="0" err="1">
                <a:latin typeface="+mn-ea"/>
                <a:ea typeface="+mn-ea"/>
              </a:rPr>
              <a:t>입력받을수있는</a:t>
            </a:r>
            <a:r>
              <a:rPr lang="ko-KR" altLang="en-US" dirty="0">
                <a:latin typeface="+mn-ea"/>
                <a:ea typeface="+mn-ea"/>
              </a:rPr>
              <a:t> 핀이 있어서 </a:t>
            </a:r>
            <a:r>
              <a:rPr lang="en-US" altLang="ko-KR" dirty="0" err="1">
                <a:latin typeface="+mn-ea"/>
                <a:ea typeface="+mn-ea"/>
              </a:rPr>
              <a:t>spi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통신 필요</a:t>
            </a:r>
            <a:r>
              <a:rPr lang="en-US" altLang="ko-KR" dirty="0">
                <a:latin typeface="+mn-ea"/>
                <a:ea typeface="+mn-ea"/>
              </a:rPr>
              <a:t>x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5504B90-27FD-422C-8CC6-2AADAD122D08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5504B90-27FD-422C-8CC6-2AADAD122D08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5504B90-27FD-422C-8CC6-2AADAD122D08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1515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187624" y="4365104"/>
            <a:ext cx="7632848" cy="144016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gradFill>
                  <a:gsLst>
                    <a:gs pos="12500">
                      <a:srgbClr val="3C2C34"/>
                    </a:gs>
                    <a:gs pos="21250">
                      <a:srgbClr val="3C2C34"/>
                    </a:gs>
                  </a:gsLst>
                  <a:lin ang="5400000" scaled="0"/>
                </a:gra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930" y="277582"/>
            <a:ext cx="8426811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8F5E4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95399"/>
            <a:ext cx="8496943" cy="4742745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00930" y="277582"/>
            <a:ext cx="8426811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8F5E4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95536" y="1295399"/>
            <a:ext cx="8496943" cy="4742745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475656" y="692696"/>
            <a:ext cx="6858000" cy="132194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8F5E4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187624" y="4509120"/>
            <a:ext cx="7632848" cy="1440160"/>
          </a:xfrm>
        </p:spPr>
        <p:txBody>
          <a:bodyPr/>
          <a:lstStyle/>
          <a:p>
            <a:pPr lvl="0" algn="r">
              <a:defRPr/>
            </a:pPr>
            <a:r>
              <a:rPr lang="ko-KR" altLang="en-US" dirty="0"/>
              <a:t>아쿠아 플랜테이션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411760" y="4478967"/>
            <a:ext cx="5688632" cy="36735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8F5E4B">
                    <a:alpha val="60000"/>
                  </a:srgbClr>
                </a:solidFill>
                <a:latin typeface="+mj-lt"/>
                <a:cs typeface="굴림"/>
              </a:rPr>
              <a:t>반려식물을 위한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71600" y="5557956"/>
            <a:ext cx="3168352" cy="1183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21511721</a:t>
            </a:r>
            <a:r>
              <a:rPr lang="ko-KR" altLang="en-US" dirty="0"/>
              <a:t> 김동주</a:t>
            </a:r>
          </a:p>
          <a:p>
            <a:pPr>
              <a:defRPr/>
            </a:pPr>
            <a:r>
              <a:rPr lang="en-US" altLang="ko-KR" dirty="0"/>
              <a:t>21720893</a:t>
            </a:r>
            <a:r>
              <a:rPr lang="ko-KR" altLang="en-US" dirty="0"/>
              <a:t> </a:t>
            </a:r>
            <a:r>
              <a:rPr lang="ko-KR" altLang="en-US" dirty="0" err="1"/>
              <a:t>손명균</a:t>
            </a:r>
            <a:endParaRPr lang="ko-KR" altLang="en-US" dirty="0"/>
          </a:p>
          <a:p>
            <a:pPr>
              <a:defRPr/>
            </a:pPr>
            <a:r>
              <a:rPr lang="en-US" altLang="ko-KR" dirty="0"/>
              <a:t>21810209</a:t>
            </a:r>
            <a:r>
              <a:rPr lang="ko-KR" altLang="en-US" dirty="0"/>
              <a:t> </a:t>
            </a:r>
            <a:r>
              <a:rPr lang="ko-KR" altLang="en-US" dirty="0" err="1"/>
              <a:t>에가모브도스톤</a:t>
            </a:r>
            <a:endParaRPr lang="ko-KR" altLang="en-US" dirty="0"/>
          </a:p>
          <a:p>
            <a:pPr>
              <a:defRPr/>
            </a:pPr>
            <a:r>
              <a:rPr lang="en-US" altLang="ko-KR" dirty="0"/>
              <a:t>21912077</a:t>
            </a:r>
            <a:r>
              <a:rPr lang="ko-KR" altLang="en-US" dirty="0"/>
              <a:t> </a:t>
            </a:r>
            <a:r>
              <a:rPr lang="ko-KR" altLang="en-US" dirty="0" err="1"/>
              <a:t>에가모브아지즈벡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변경된 부품 연결도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139C04-8F5F-3FEC-67C1-9A1F10DA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49" y="1240808"/>
            <a:ext cx="8059502" cy="559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실물 구현 사진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7C85B5-A962-AAB5-C7E3-F0ED7CD47F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21" y="1162982"/>
            <a:ext cx="7593357" cy="569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5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9"/>
          <p:cNvSpPr txBox="1">
            <a:spLocks noChangeArrowheads="1"/>
          </p:cNvSpPr>
          <p:nvPr/>
        </p:nvSpPr>
        <p:spPr>
          <a:xfrm>
            <a:off x="4716016" y="4450769"/>
            <a:ext cx="2520280" cy="171207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 dirty="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개발 프로그램</a:t>
            </a:r>
            <a:endParaRPr kumimoji="1" lang="en-US" altLang="ko-KR" sz="1300" dirty="0">
              <a:solidFill>
                <a:srgbClr val="8F5E4B"/>
              </a:solidFill>
              <a:latin typeface="+mj-lt"/>
              <a:ea typeface="맑은 고딕"/>
              <a:cs typeface="굴림"/>
            </a:endParaRPr>
          </a:p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 dirty="0" err="1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아두이노</a:t>
            </a:r>
            <a:endParaRPr kumimoji="1" lang="en-US" altLang="ko-KR" sz="1300" dirty="0">
              <a:solidFill>
                <a:srgbClr val="8F5E4B"/>
              </a:solidFill>
              <a:latin typeface="+mj-lt"/>
              <a:ea typeface="맑은 고딕"/>
              <a:cs typeface="굴림"/>
            </a:endParaRPr>
          </a:p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 dirty="0" err="1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파이어베이스</a:t>
            </a:r>
            <a:endParaRPr kumimoji="1" lang="en-US" altLang="ko-KR" sz="1300" dirty="0">
              <a:solidFill>
                <a:srgbClr val="8F5E4B"/>
              </a:solidFill>
              <a:latin typeface="+mj-lt"/>
              <a:ea typeface="맑은 고딕"/>
              <a:cs typeface="굴림"/>
            </a:endParaRPr>
          </a:p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 dirty="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어플리케이션</a:t>
            </a:r>
            <a:endParaRPr kumimoji="1" lang="en-US" altLang="ko-KR" sz="1300" dirty="0">
              <a:solidFill>
                <a:srgbClr val="8F5E4B"/>
              </a:solidFill>
              <a:latin typeface="+mj-lt"/>
              <a:ea typeface="맑은 고딕"/>
              <a:cs typeface="굴림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871700" y="4611046"/>
            <a:ext cx="2749294" cy="935803"/>
            <a:chOff x="312020" y="342173"/>
            <a:chExt cx="2749294" cy="935803"/>
          </a:xfrm>
        </p:grpSpPr>
        <p:sp>
          <p:nvSpPr>
            <p:cNvPr id="21" name="Text Box 4"/>
            <p:cNvSpPr txBox="1">
              <a:spLocks noChangeArrowheads="1"/>
            </p:cNvSpPr>
            <p:nvPr/>
          </p:nvSpPr>
          <p:spPr>
            <a:xfrm>
              <a:off x="513290" y="342173"/>
              <a:ext cx="2346755" cy="568649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200" b="1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03</a:t>
              </a:r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>
            <a:xfrm>
              <a:off x="312020" y="816311"/>
              <a:ext cx="2749294" cy="46166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lvl="0"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SW Prototype</a:t>
              </a:r>
              <a:endParaRPr kumimoji="1" lang="ko-KR" altLang="en-US" sz="2400" b="1" dirty="0">
                <a:solidFill>
                  <a:srgbClr val="3C2C34"/>
                </a:solidFill>
                <a:latin typeface="+mj-lt"/>
                <a:ea typeface="맑은 고딕"/>
                <a:cs typeface="굴림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개발 프로그램</a:t>
            </a:r>
          </a:p>
        </p:txBody>
      </p:sp>
      <p:sp>
        <p:nvSpPr>
          <p:cNvPr id="7" name="TextBox 2"/>
          <p:cNvSpPr txBox="1"/>
          <p:nvPr/>
        </p:nvSpPr>
        <p:spPr>
          <a:xfrm>
            <a:off x="755576" y="2420888"/>
            <a:ext cx="84969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2500" b="1" dirty="0">
                <a:solidFill>
                  <a:srgbClr val="8F5E4B"/>
                </a:solidFill>
                <a:latin typeface="+mn-ea"/>
              </a:rPr>
              <a:t>Arduino</a:t>
            </a:r>
            <a:r>
              <a:rPr lang="ko-KR" altLang="en-US" sz="2500" b="1" dirty="0">
                <a:solidFill>
                  <a:srgbClr val="8F5E4B"/>
                </a:solidFill>
                <a:latin typeface="+mn-ea"/>
              </a:rPr>
              <a:t> </a:t>
            </a:r>
            <a:endParaRPr lang="ko-KR" altLang="en-US" b="1" dirty="0">
              <a:latin typeface="+mn-ea"/>
            </a:endParaRPr>
          </a:p>
          <a:p>
            <a:pPr marL="0" lv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2000" dirty="0">
                <a:latin typeface="+mn-ea"/>
              </a:rPr>
              <a:t>C/C++</a:t>
            </a:r>
            <a:endParaRPr lang="en-US" altLang="ko-KR" b="1" dirty="0">
              <a:latin typeface="+mn-ea"/>
            </a:endParaRPr>
          </a:p>
          <a:p>
            <a:pPr marL="0" lvl="0" indent="0">
              <a:buClr>
                <a:schemeClr val="tx1"/>
              </a:buClr>
              <a:buFont typeface="Arial"/>
              <a:buNone/>
              <a:defRPr/>
            </a:pPr>
            <a:endParaRPr lang="en-US" altLang="ko-KR" b="1" dirty="0">
              <a:latin typeface="+mn-ea"/>
            </a:endParaRPr>
          </a:p>
          <a:p>
            <a:pPr marL="0" lvl="0" indent="0">
              <a:buClr>
                <a:schemeClr val="tx1"/>
              </a:buClr>
              <a:buFont typeface="Arial"/>
              <a:buNone/>
              <a:defRPr/>
            </a:pPr>
            <a:endParaRPr lang="en-US" altLang="ko-KR" b="1" dirty="0">
              <a:latin typeface="+mn-ea"/>
            </a:endParaRPr>
          </a:p>
          <a:p>
            <a:pPr marL="0" lvl="0" indent="0">
              <a:buClr>
                <a:schemeClr val="tx1"/>
              </a:buClr>
              <a:buFont typeface="Arial"/>
              <a:buNone/>
              <a:defRPr/>
            </a:pPr>
            <a:endParaRPr lang="en-US" altLang="ko-KR" b="1" dirty="0">
              <a:latin typeface="+mn-ea"/>
            </a:endParaRPr>
          </a:p>
          <a:p>
            <a:pPr marL="0" lvl="0" indent="0">
              <a:buClr>
                <a:schemeClr val="tx1"/>
              </a:buClr>
              <a:buFont typeface="Arial"/>
              <a:buNone/>
              <a:defRPr/>
            </a:pPr>
            <a:r>
              <a:rPr lang="ko-KR" altLang="en-US" sz="2500" b="1" dirty="0">
                <a:solidFill>
                  <a:srgbClr val="8F5E4B"/>
                </a:solidFill>
                <a:latin typeface="+mn-ea"/>
              </a:rPr>
              <a:t>애플리케이션</a:t>
            </a:r>
            <a:endParaRPr lang="ko-KR" altLang="en-US" b="1" dirty="0">
              <a:latin typeface="+mn-ea"/>
            </a:endParaRPr>
          </a:p>
          <a:p>
            <a:pPr marL="0" lv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2000" dirty="0">
                <a:latin typeface="+mn-ea"/>
              </a:rPr>
              <a:t>Kotlin 1.6.20.</a:t>
            </a:r>
          </a:p>
          <a:p>
            <a:pPr marL="0" lv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2000" dirty="0">
                <a:latin typeface="+mn-ea"/>
              </a:rPr>
              <a:t>IDE :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Android Studio</a:t>
            </a:r>
            <a:endParaRPr lang="en-US" altLang="ko-KR" dirty="0">
              <a:latin typeface="+mn-ea"/>
            </a:endParaRPr>
          </a:p>
          <a:p>
            <a:pPr lvl="0">
              <a:defRPr/>
            </a:pPr>
            <a:endParaRPr lang="ko-KR" altLang="en-US" sz="1600" dirty="0">
              <a:latin typeface="+mn-ea"/>
            </a:endParaRPr>
          </a:p>
        </p:txBody>
      </p:sp>
      <p:pic>
        <p:nvPicPr>
          <p:cNvPr id="1026" name="Picture 2" descr="CS 지식 / C와 C++의 차이">
            <a:extLst>
              <a:ext uri="{FF2B5EF4-FFF2-40B4-BE49-F238E27FC236}">
                <a16:creationId xmlns:a16="http://schemas.microsoft.com/office/drawing/2014/main" id="{D6F99500-3376-B749-C5FD-95C57DEEF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68435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코틀린의 탄생 배경">
            <a:extLst>
              <a:ext uri="{FF2B5EF4-FFF2-40B4-BE49-F238E27FC236}">
                <a16:creationId xmlns:a16="http://schemas.microsoft.com/office/drawing/2014/main" id="{3C4C9E8F-6A28-E484-C5F5-D788FC896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498926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0032" y="3587417"/>
            <a:ext cx="4536504" cy="2721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아두이노</a:t>
            </a:r>
            <a:r>
              <a:rPr lang="ko-KR" altLang="en-US" dirty="0"/>
              <a:t> 내부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CCA4E6-D7EE-825E-96CC-8BC0A7E0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52128"/>
            <a:ext cx="5384825" cy="570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6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아두이노</a:t>
            </a:r>
            <a:r>
              <a:rPr lang="ko-KR" altLang="en-US" dirty="0"/>
              <a:t> 내부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574FA5-F49B-237E-9F72-551DC8EE7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68760"/>
            <a:ext cx="6436106" cy="548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아두이노</a:t>
            </a:r>
            <a:r>
              <a:rPr lang="ko-KR" altLang="en-US" dirty="0"/>
              <a:t> 내부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29D9FE-BE4D-A2EC-311F-3213514C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41015"/>
            <a:ext cx="5296992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아두이노</a:t>
            </a:r>
            <a:r>
              <a:rPr lang="ko-KR" altLang="en-US" dirty="0"/>
              <a:t> 내부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67AF56-2E1E-7A1D-BC9A-D15762F0A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28800"/>
            <a:ext cx="8235407" cy="40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6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아두이노</a:t>
            </a:r>
            <a:r>
              <a:rPr lang="ko-KR" altLang="en-US" dirty="0"/>
              <a:t> 내부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1F3830-5E1D-492B-1795-F91E423D0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6001588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1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아두이노</a:t>
            </a:r>
            <a:r>
              <a:rPr lang="ko-KR" altLang="en-US" dirty="0"/>
              <a:t> 내부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0FCA8A-2C53-8ABA-7B03-D67CCFD2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96752"/>
            <a:ext cx="6620008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2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-324543" y="404664"/>
            <a:ext cx="4680519" cy="517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8F5E4B"/>
                </a:solidFill>
                <a:latin typeface="+mj-lt"/>
                <a:ea typeface="맑은 고딕"/>
                <a:cs typeface="+mn-cs"/>
              </a:rPr>
              <a:t>CONTENTS</a:t>
            </a:r>
            <a:endParaRPr lang="ko-KR" altLang="en-US" sz="2800" b="1" dirty="0">
              <a:solidFill>
                <a:srgbClr val="8F5E4B"/>
              </a:solidFill>
              <a:latin typeface="+mj-lt"/>
              <a:ea typeface="맑은 고딕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283968" y="713699"/>
            <a:ext cx="3744416" cy="622211"/>
            <a:chOff x="4499992" y="713699"/>
            <a:chExt cx="3744416" cy="622211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>
            <a:xfrm>
              <a:off x="5291658" y="836712"/>
              <a:ext cx="2952750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/>
                  <a:cs typeface="+mn-cs"/>
                </a:rPr>
                <a:t>프로젝트 변경사항</a:t>
              </a: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>
            <a:xfrm>
              <a:off x="4499992" y="713699"/>
              <a:ext cx="512822" cy="46549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500" b="1">
                  <a:solidFill>
                    <a:srgbClr val="8F5E4B"/>
                  </a:solidFill>
                  <a:latin typeface="+mj-lt"/>
                  <a:ea typeface="맑은 고딕"/>
                  <a:cs typeface="+mn-cs"/>
                </a:rPr>
                <a:t>01</a:t>
              </a:r>
              <a:endParaRPr lang="ko-KR" altLang="en-US" sz="2500" b="1">
                <a:solidFill>
                  <a:srgbClr val="8F5E4B"/>
                </a:solidFill>
                <a:latin typeface="+mj-lt"/>
                <a:ea typeface="맑은 고딕"/>
                <a:cs typeface="+mn-cs"/>
              </a:endParaRPr>
            </a:p>
          </p:txBody>
        </p:sp>
        <p:cxnSp>
          <p:nvCxnSpPr>
            <p:cNvPr id="30" name="직선 연결선 2"/>
            <p:cNvCxnSpPr/>
            <p:nvPr/>
          </p:nvCxnSpPr>
          <p:spPr>
            <a:xfrm>
              <a:off x="5183634" y="834051"/>
              <a:ext cx="0" cy="501859"/>
            </a:xfrm>
            <a:prstGeom prst="line">
              <a:avLst/>
            </a:prstGeom>
            <a:ln w="38100">
              <a:solidFill>
                <a:srgbClr val="8F5E4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4283968" y="1622133"/>
            <a:ext cx="3744416" cy="604713"/>
            <a:chOff x="4499992" y="1622133"/>
            <a:chExt cx="3744416" cy="604713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>
            <a:xfrm>
              <a:off x="5291658" y="1701101"/>
              <a:ext cx="2952750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/>
                  <a:cs typeface="+mn-cs"/>
                </a:rPr>
                <a:t>HW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/>
                  <a:cs typeface="+mn-cs"/>
                </a:rPr>
                <a:t>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/>
                  <a:cs typeface="+mn-cs"/>
                </a:rPr>
                <a:t>Prototype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endParaRP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>
            <a:xfrm>
              <a:off x="4499992" y="1622133"/>
              <a:ext cx="512822" cy="47705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500" b="1" dirty="0">
                  <a:solidFill>
                    <a:srgbClr val="8F5E4B"/>
                  </a:solidFill>
                  <a:latin typeface="+mj-lt"/>
                  <a:ea typeface="맑은 고딕"/>
                  <a:cs typeface="+mn-cs"/>
                </a:rPr>
                <a:t>02</a:t>
              </a:r>
              <a:endParaRPr lang="ko-KR" altLang="en-US" sz="2500" b="1" dirty="0">
                <a:solidFill>
                  <a:srgbClr val="8F5E4B"/>
                </a:solidFill>
                <a:latin typeface="+mj-lt"/>
                <a:ea typeface="맑은 고딕"/>
                <a:cs typeface="+mn-cs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5183634" y="1724987"/>
              <a:ext cx="0" cy="501859"/>
            </a:xfrm>
            <a:prstGeom prst="line">
              <a:avLst/>
            </a:prstGeom>
            <a:ln w="38100">
              <a:solidFill>
                <a:srgbClr val="8F5E4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4283968" y="2530567"/>
            <a:ext cx="3744416" cy="567261"/>
            <a:chOff x="4499992" y="2530567"/>
            <a:chExt cx="3744416" cy="567261"/>
          </a:xfrm>
        </p:grpSpPr>
        <p:sp>
          <p:nvSpPr>
            <p:cNvPr id="61" name="Text Box 5"/>
            <p:cNvSpPr txBox="1">
              <a:spLocks noChangeArrowheads="1"/>
            </p:cNvSpPr>
            <p:nvPr/>
          </p:nvSpPr>
          <p:spPr>
            <a:xfrm>
              <a:off x="5291658" y="2564904"/>
              <a:ext cx="2952750" cy="36689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/>
                </a:rPr>
                <a:t>SW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/>
                </a:rPr>
                <a:t>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/>
                </a:rPr>
                <a:t>Prototype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endParaRPr>
            </a:p>
          </p:txBody>
        </p:sp>
        <p:sp>
          <p:nvSpPr>
            <p:cNvPr id="63" name="TextBox 13"/>
            <p:cNvSpPr txBox="1">
              <a:spLocks noChangeArrowheads="1"/>
            </p:cNvSpPr>
            <p:nvPr/>
          </p:nvSpPr>
          <p:spPr>
            <a:xfrm>
              <a:off x="4499992" y="2530567"/>
              <a:ext cx="512822" cy="47705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500" b="1" dirty="0">
                  <a:solidFill>
                    <a:srgbClr val="8F5E4B"/>
                  </a:solidFill>
                  <a:latin typeface="+mj-lt"/>
                  <a:ea typeface="맑은 고딕"/>
                  <a:cs typeface="+mn-cs"/>
                </a:rPr>
                <a:t>03</a:t>
              </a:r>
              <a:endParaRPr lang="ko-KR" altLang="en-US" sz="2500" b="1" dirty="0">
                <a:solidFill>
                  <a:srgbClr val="8F5E4B"/>
                </a:solidFill>
                <a:latin typeface="+mj-lt"/>
                <a:ea typeface="맑은 고딕"/>
                <a:cs typeface="+mn-cs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5183634" y="2595969"/>
              <a:ext cx="0" cy="501859"/>
            </a:xfrm>
            <a:prstGeom prst="line">
              <a:avLst/>
            </a:prstGeom>
            <a:ln w="38100">
              <a:solidFill>
                <a:srgbClr val="8F5E4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시리얼 모니터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805BC7-87B0-B804-15D6-40764A025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47" y="1196752"/>
            <a:ext cx="7470576" cy="555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1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파이어베이스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747F54-E288-1DC9-D270-D4A273B24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90" y="1208742"/>
            <a:ext cx="6592220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1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애플리케이션 설계목표</a:t>
            </a:r>
          </a:p>
        </p:txBody>
      </p:sp>
      <p:sp>
        <p:nvSpPr>
          <p:cNvPr id="6" name="TextBox 2"/>
          <p:cNvSpPr txBox="1"/>
          <p:nvPr/>
        </p:nvSpPr>
        <p:spPr>
          <a:xfrm>
            <a:off x="400930" y="1700808"/>
            <a:ext cx="8496945" cy="321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>
                <a:solidFill>
                  <a:srgbClr val="8F5E4B"/>
                </a:solidFill>
                <a:latin typeface="+mn-ea"/>
              </a:rPr>
              <a:t>애플리케이션에 </a:t>
            </a:r>
            <a:r>
              <a:rPr lang="ko-KR" altLang="en-US" sz="2500" b="1" dirty="0" err="1">
                <a:solidFill>
                  <a:srgbClr val="8F5E4B"/>
                </a:solidFill>
                <a:latin typeface="+mn-ea"/>
              </a:rPr>
              <a:t>구현되어야하는</a:t>
            </a:r>
            <a:r>
              <a:rPr lang="ko-KR" altLang="en-US" sz="2500" b="1" dirty="0">
                <a:solidFill>
                  <a:srgbClr val="8F5E4B"/>
                </a:solidFill>
                <a:latin typeface="+mn-ea"/>
              </a:rPr>
              <a:t> 기능</a:t>
            </a:r>
            <a:endParaRPr lang="ko-KR" altLang="en-US" sz="2500" b="1" dirty="0">
              <a:latin typeface="+mn-ea"/>
            </a:endParaRPr>
          </a:p>
          <a:p>
            <a:pPr lvl="0">
              <a:defRPr/>
            </a:pPr>
            <a:endParaRPr lang="ko-KR" altLang="en-US" b="1" dirty="0">
              <a:latin typeface="+mn-ea"/>
            </a:endParaRPr>
          </a:p>
          <a:p>
            <a:pPr marL="257040" lvl="0" indent="-257040">
              <a:buClr>
                <a:schemeClr val="tx1"/>
              </a:buClr>
              <a:buFont typeface="Arial"/>
              <a:buChar char="•"/>
              <a:defRPr/>
            </a:pPr>
            <a:endParaRPr lang="en-US" altLang="ko-KR" sz="2000" dirty="0">
              <a:latin typeface="+mn-ea"/>
            </a:endParaRPr>
          </a:p>
          <a:p>
            <a:pPr marL="257040" lvl="0" indent="-257040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2000" dirty="0" err="1">
                <a:latin typeface="+mn-ea"/>
              </a:rPr>
              <a:t>파이어베이스에</a:t>
            </a:r>
            <a:r>
              <a:rPr lang="ko-KR" altLang="en-US" sz="2000" dirty="0">
                <a:latin typeface="+mn-ea"/>
              </a:rPr>
              <a:t> 저장된 값 읽기</a:t>
            </a:r>
          </a:p>
          <a:p>
            <a:pPr marL="0" lvl="0" indent="0">
              <a:buClr>
                <a:schemeClr val="tx1"/>
              </a:buClr>
              <a:buFont typeface="Arial"/>
              <a:buNone/>
              <a:defRPr/>
            </a:pPr>
            <a:endParaRPr lang="ko-KR" altLang="en-US" sz="2000" dirty="0">
              <a:latin typeface="+mn-ea"/>
            </a:endParaRPr>
          </a:p>
          <a:p>
            <a:pPr marL="257040" lvl="0" indent="-257040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2000" dirty="0" err="1">
                <a:latin typeface="+mn-ea"/>
              </a:rPr>
              <a:t>센서값을</a:t>
            </a:r>
            <a:r>
              <a:rPr lang="ko-KR" altLang="en-US" sz="2000" dirty="0">
                <a:latin typeface="+mn-ea"/>
              </a:rPr>
              <a:t> 실시간으로 갱신</a:t>
            </a:r>
          </a:p>
          <a:p>
            <a:pPr marL="257040" lvl="0" indent="-257040">
              <a:buClr>
                <a:schemeClr val="tx1"/>
              </a:buClr>
              <a:buFont typeface="Arial"/>
              <a:buChar char="•"/>
              <a:defRPr/>
            </a:pPr>
            <a:endParaRPr lang="ko-KR" altLang="en-US" sz="2000" dirty="0">
              <a:latin typeface="+mn-ea"/>
            </a:endParaRPr>
          </a:p>
          <a:p>
            <a:pPr marL="257040" lvl="0" indent="-257040"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ko-KR" sz="2000" dirty="0">
                <a:latin typeface="+mn-ea"/>
              </a:rPr>
              <a:t>LED /</a:t>
            </a:r>
            <a:r>
              <a:rPr lang="ko-KR" altLang="en-US" sz="2000" dirty="0">
                <a:latin typeface="+mn-ea"/>
              </a:rPr>
              <a:t> 모터 작동 제어</a:t>
            </a:r>
          </a:p>
          <a:p>
            <a:pPr marL="257040" lvl="0" indent="-257040">
              <a:buClr>
                <a:schemeClr val="tx1"/>
              </a:buClr>
              <a:buFont typeface="Arial"/>
              <a:buChar char="•"/>
              <a:defRPr/>
            </a:pPr>
            <a:endParaRPr lang="ko-KR" altLang="en-US" sz="2000" dirty="0">
              <a:latin typeface="+mn-ea"/>
            </a:endParaRPr>
          </a:p>
          <a:p>
            <a:pPr marL="257040" lvl="0" indent="-257040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2000" dirty="0">
                <a:latin typeface="+mn-ea"/>
              </a:rPr>
              <a:t>자동 실행 </a:t>
            </a:r>
            <a:r>
              <a:rPr lang="ko-KR" altLang="en-US" sz="2000" dirty="0" err="1">
                <a:latin typeface="+mn-ea"/>
              </a:rPr>
              <a:t>임계값</a:t>
            </a:r>
            <a:r>
              <a:rPr lang="ko-KR" altLang="en-US" sz="2000" dirty="0">
                <a:latin typeface="+mn-ea"/>
              </a:rPr>
              <a:t> 설정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애플리케이션 핵심 코드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49033F-7A0A-4E88-4619-393E0197B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84139"/>
            <a:ext cx="7920880" cy="529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6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프로토타입 인터페이스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59426F-B89E-70D5-829E-F0E05D739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04" y="1268760"/>
            <a:ext cx="5890591" cy="5413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프로토타입 어플리케이션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CDF7FC-1479-1872-3C2B-A2CEB29A3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20888"/>
            <a:ext cx="3467584" cy="34485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81B63A-781C-B51A-BDCB-6E1B72BC8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68760"/>
            <a:ext cx="3054814" cy="548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9"/>
          <p:cNvSpPr txBox="1">
            <a:spLocks noChangeArrowheads="1"/>
          </p:cNvSpPr>
          <p:nvPr/>
        </p:nvSpPr>
        <p:spPr>
          <a:xfrm>
            <a:off x="4716016" y="4450769"/>
            <a:ext cx="2520280" cy="1287917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 dirty="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프로토타입 이후 구현사항 </a:t>
            </a:r>
            <a:endParaRPr kumimoji="1" lang="en-US" altLang="ko-KR" sz="1300" dirty="0">
              <a:solidFill>
                <a:srgbClr val="8F5E4B"/>
              </a:solidFill>
              <a:latin typeface="+mj-lt"/>
              <a:ea typeface="맑은 고딕"/>
              <a:cs typeface="굴림"/>
            </a:endParaRPr>
          </a:p>
          <a:p>
            <a:pPr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kumimoji="1" lang="ko-KR" altLang="en-US" sz="1300" dirty="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프로젝트 개선점</a:t>
            </a:r>
            <a:endParaRPr kumimoji="1" lang="en-US" altLang="ko-KR" sz="1300" dirty="0">
              <a:solidFill>
                <a:srgbClr val="8F5E4B"/>
              </a:solidFill>
              <a:latin typeface="+mj-lt"/>
              <a:ea typeface="맑은 고딕"/>
              <a:cs typeface="굴림"/>
            </a:endParaRPr>
          </a:p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endParaRPr kumimoji="1" lang="ko-KR" altLang="en-US" sz="1300" dirty="0">
              <a:solidFill>
                <a:srgbClr val="8F5E4B"/>
              </a:solidFill>
              <a:latin typeface="+mj-lt"/>
              <a:ea typeface="맑은 고딕"/>
              <a:cs typeface="굴림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871700" y="4611046"/>
            <a:ext cx="2749294" cy="1305135"/>
            <a:chOff x="312020" y="342173"/>
            <a:chExt cx="2749294" cy="1305135"/>
          </a:xfrm>
        </p:grpSpPr>
        <p:sp>
          <p:nvSpPr>
            <p:cNvPr id="21" name="Text Box 4"/>
            <p:cNvSpPr txBox="1">
              <a:spLocks noChangeArrowheads="1"/>
            </p:cNvSpPr>
            <p:nvPr/>
          </p:nvSpPr>
          <p:spPr>
            <a:xfrm>
              <a:off x="513290" y="342173"/>
              <a:ext cx="2346755" cy="58477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200" b="1" dirty="0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04</a:t>
              </a:r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>
            <a:xfrm>
              <a:off x="312020" y="816311"/>
              <a:ext cx="2749294" cy="830997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lvl="0"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개선점 및 </a:t>
              </a:r>
              <a:endParaRPr kumimoji="1" lang="en-US" altLang="ko-KR" sz="2400" b="1" dirty="0">
                <a:solidFill>
                  <a:srgbClr val="3C2C34"/>
                </a:solidFill>
                <a:latin typeface="+mj-lt"/>
                <a:ea typeface="맑은 고딕"/>
                <a:cs typeface="굴림"/>
              </a:endParaRPr>
            </a:p>
            <a:p>
              <a:pPr lvl="0"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추가 구현 사항</a:t>
              </a:r>
              <a:endParaRPr kumimoji="1" lang="en-US" altLang="ko-KR" sz="2400" b="1" dirty="0">
                <a:solidFill>
                  <a:srgbClr val="3C2C34"/>
                </a:solidFill>
                <a:latin typeface="+mj-lt"/>
                <a:ea typeface="맑은 고딕"/>
                <a:cs typeface="굴림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97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프로토타입 이후 구현 사항</a:t>
            </a:r>
            <a:endParaRPr lang="en-US" altLang="ko-KR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00930" y="1295399"/>
            <a:ext cx="7848872" cy="5285019"/>
          </a:xfrm>
        </p:spPr>
        <p:txBody>
          <a:bodyPr vert="horz" lIns="91440" tIns="45720" rIns="91440" bIns="45720">
            <a:normAutofit/>
          </a:bodyPr>
          <a:lstStyle/>
          <a:p>
            <a:pPr>
              <a:defRPr/>
            </a:pPr>
            <a:endParaRPr lang="en-US" altLang="ko-KR" i="0" dirty="0"/>
          </a:p>
          <a:p>
            <a:pPr>
              <a:defRPr/>
            </a:pPr>
            <a:r>
              <a:rPr lang="ko-KR" altLang="en-US" i="0" dirty="0"/>
              <a:t> </a:t>
            </a:r>
            <a:r>
              <a:rPr lang="ko-KR" altLang="en-US" sz="2200" b="1" i="0" dirty="0" err="1"/>
              <a:t>아쿠아플랜테이션</a:t>
            </a:r>
            <a:r>
              <a:rPr lang="ko-KR" altLang="en-US" sz="2200" b="1" i="0" dirty="0"/>
              <a:t> </a:t>
            </a:r>
            <a:r>
              <a:rPr lang="en-US" altLang="ko-KR" sz="2200" b="1" i="0" dirty="0"/>
              <a:t>(</a:t>
            </a:r>
            <a:r>
              <a:rPr lang="ko-KR" altLang="en-US" sz="2200" b="1" i="0" dirty="0" err="1"/>
              <a:t>아두이노</a:t>
            </a:r>
            <a:r>
              <a:rPr lang="en-US" altLang="ko-KR" sz="2200" b="1" i="0" dirty="0"/>
              <a:t>)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sz="2000" i="0" dirty="0"/>
              <a:t>센서 값 안정화</a:t>
            </a:r>
            <a:endParaRPr lang="en-US" altLang="ko-KR" sz="2000" i="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sz="2000" i="0" dirty="0" err="1"/>
              <a:t>파이어베이스</a:t>
            </a:r>
            <a:r>
              <a:rPr lang="ko-KR" altLang="en-US" sz="2000" i="0" dirty="0"/>
              <a:t> 연동 오류 개선</a:t>
            </a:r>
            <a:endParaRPr lang="en-US" altLang="ko-KR" sz="2000" i="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sz="2000" i="0" dirty="0" err="1"/>
              <a:t>브레드보드</a:t>
            </a:r>
            <a:r>
              <a:rPr lang="ko-KR" altLang="en-US" sz="2000" i="0" dirty="0"/>
              <a:t> 및 센서 선 정리</a:t>
            </a:r>
            <a:endParaRPr lang="en-US" altLang="ko-KR" sz="2000" i="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sz="2000" i="0" dirty="0"/>
              <a:t>설정된 </a:t>
            </a:r>
            <a:r>
              <a:rPr lang="ko-KR" altLang="en-US" sz="2000" i="0" dirty="0" err="1"/>
              <a:t>임계값에</a:t>
            </a:r>
            <a:r>
              <a:rPr lang="ko-KR" altLang="en-US" sz="2000" i="0" dirty="0"/>
              <a:t> 따른 자동 실행 기능 구현</a:t>
            </a:r>
            <a:endParaRPr lang="en-US" altLang="ko-KR" sz="2000" i="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sz="2000" i="0" dirty="0"/>
              <a:t>기포발생기 해결</a:t>
            </a:r>
            <a:endParaRPr lang="en-US" altLang="ko-KR" sz="2000" i="0" dirty="0"/>
          </a:p>
          <a:p>
            <a:pPr marL="0" indent="0">
              <a:defRPr/>
            </a:pPr>
            <a:endParaRPr lang="en-US" altLang="ko-KR" i="0" dirty="0"/>
          </a:p>
          <a:p>
            <a:pPr>
              <a:defRPr/>
            </a:pPr>
            <a:r>
              <a:rPr lang="ko-KR" altLang="en-US" sz="2200" b="1" i="0" dirty="0"/>
              <a:t>어플리케이션</a:t>
            </a:r>
            <a:endParaRPr lang="en-US" altLang="ko-KR" sz="2200" b="1" i="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sz="2000" i="0" dirty="0"/>
              <a:t>모터 및 </a:t>
            </a:r>
            <a:r>
              <a:rPr lang="en-US" altLang="ko-KR" sz="2000" i="0" dirty="0"/>
              <a:t>LED </a:t>
            </a:r>
            <a:r>
              <a:rPr lang="ko-KR" altLang="en-US" sz="2000" i="0" dirty="0"/>
              <a:t>제어 기능 추가구현</a:t>
            </a:r>
            <a:endParaRPr lang="en-US" altLang="ko-KR" sz="2000" i="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sz="2000" i="0" dirty="0"/>
              <a:t>센서 </a:t>
            </a:r>
            <a:r>
              <a:rPr lang="ko-KR" altLang="en-US" sz="2000" i="0" dirty="0" err="1"/>
              <a:t>임계값</a:t>
            </a:r>
            <a:r>
              <a:rPr lang="ko-KR" altLang="en-US" sz="2000" i="0" dirty="0"/>
              <a:t> 설정 기능 구현</a:t>
            </a:r>
            <a:endParaRPr lang="en-US" altLang="ko-KR" sz="2000" i="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sz="2000" i="0" dirty="0"/>
              <a:t>어플리케이션 디자인 개선</a:t>
            </a:r>
            <a:endParaRPr lang="en-US" altLang="ko-KR" sz="2000" i="0" dirty="0"/>
          </a:p>
        </p:txBody>
      </p:sp>
    </p:spTree>
    <p:extLst>
      <p:ext uri="{BB962C8B-B14F-4D97-AF65-F5344CB8AC3E}">
        <p14:creationId xmlns:p14="http://schemas.microsoft.com/office/powerpoint/2010/main" val="334363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프로젝트 개선점</a:t>
            </a:r>
            <a:endParaRPr lang="en-US" altLang="ko-KR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95536" y="1295399"/>
            <a:ext cx="8496943" cy="4742745"/>
          </a:xfrm>
        </p:spPr>
        <p:txBody>
          <a:bodyPr vert="horz" lIns="91440" tIns="45720" rIns="91440" bIns="45720">
            <a:normAutofit/>
          </a:bodyPr>
          <a:lstStyle/>
          <a:p>
            <a:pPr>
              <a:defRPr/>
            </a:pPr>
            <a:r>
              <a:rPr lang="ko-KR" altLang="en-US" i="0" dirty="0"/>
              <a:t> </a:t>
            </a:r>
            <a:r>
              <a:rPr lang="ko-KR" altLang="en-US" b="1" i="0" dirty="0"/>
              <a:t>반려생물임을 강조하는 방법</a:t>
            </a:r>
            <a:r>
              <a:rPr lang="en-US" altLang="ko-KR" b="1" i="0" dirty="0"/>
              <a:t>?</a:t>
            </a:r>
            <a:r>
              <a:rPr lang="ko-KR" altLang="en-US" i="0" dirty="0"/>
              <a:t>    </a:t>
            </a:r>
          </a:p>
          <a:p>
            <a:pPr>
              <a:defRPr/>
            </a:pPr>
            <a:r>
              <a:rPr lang="ko-KR" altLang="en-US" i="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38CFEE-0529-12E9-F370-B1D0C126E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06" y="1730187"/>
            <a:ext cx="8426811" cy="491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7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프로젝트 개선점</a:t>
            </a:r>
            <a:endParaRPr lang="en-US" altLang="ko-KR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95536" y="1295399"/>
            <a:ext cx="8496943" cy="4742745"/>
          </a:xfrm>
        </p:spPr>
        <p:txBody>
          <a:bodyPr vert="horz" lIns="91440" tIns="45720" rIns="91440" bIns="45720">
            <a:normAutofit/>
          </a:bodyPr>
          <a:lstStyle/>
          <a:p>
            <a:pPr>
              <a:defRPr/>
            </a:pPr>
            <a:r>
              <a:rPr lang="ko-KR" altLang="en-US" i="0" dirty="0"/>
              <a:t> </a:t>
            </a:r>
            <a:r>
              <a:rPr lang="ko-KR" altLang="en-US" b="1" i="0" dirty="0"/>
              <a:t>반려생물을 관리하는 기능의 강화</a:t>
            </a:r>
            <a:r>
              <a:rPr lang="en-US" altLang="ko-KR" b="1" i="0" dirty="0"/>
              <a:t>?</a:t>
            </a:r>
            <a:r>
              <a:rPr lang="ko-KR" altLang="en-US" i="0" dirty="0"/>
              <a:t>    </a:t>
            </a:r>
          </a:p>
          <a:p>
            <a:pPr>
              <a:defRPr/>
            </a:pPr>
            <a:r>
              <a:rPr lang="ko-KR" altLang="en-US" i="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229E5-C51A-A241-5FC2-A7151C34C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698" y="1628800"/>
            <a:ext cx="5176617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9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9"/>
          <p:cNvSpPr txBox="1">
            <a:spLocks noChangeArrowheads="1"/>
          </p:cNvSpPr>
          <p:nvPr/>
        </p:nvSpPr>
        <p:spPr>
          <a:xfrm>
            <a:off x="4788024" y="4437112"/>
            <a:ext cx="2520280" cy="175451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 dirty="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프로젝트 개요</a:t>
            </a:r>
          </a:p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 dirty="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블록 다이어그램 </a:t>
            </a:r>
          </a:p>
          <a:p>
            <a:pPr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kumimoji="1" lang="en-US" altLang="ko-KR" sz="1300" dirty="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Specification</a:t>
            </a:r>
          </a:p>
          <a:p>
            <a:pPr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kumimoji="1" lang="en-US" altLang="ko-KR" sz="1300" dirty="0">
              <a:solidFill>
                <a:srgbClr val="8F5E4B"/>
              </a:solidFill>
              <a:latin typeface="+mj-lt"/>
              <a:ea typeface="맑은 고딕"/>
              <a:cs typeface="굴림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871700" y="4611046"/>
            <a:ext cx="2749294" cy="935803"/>
            <a:chOff x="312020" y="342173"/>
            <a:chExt cx="2749294" cy="935803"/>
          </a:xfrm>
        </p:grpSpPr>
        <p:sp>
          <p:nvSpPr>
            <p:cNvPr id="21" name="Text Box 4"/>
            <p:cNvSpPr txBox="1">
              <a:spLocks noChangeArrowheads="1"/>
            </p:cNvSpPr>
            <p:nvPr/>
          </p:nvSpPr>
          <p:spPr>
            <a:xfrm>
              <a:off x="513290" y="342173"/>
              <a:ext cx="2346755" cy="568649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200" b="1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01</a:t>
              </a:r>
              <a:endParaRPr kumimoji="1" lang="ko-KR" altLang="ko-KR" sz="3200" b="1">
                <a:solidFill>
                  <a:srgbClr val="3C2C34"/>
                </a:solidFill>
                <a:latin typeface="+mj-lt"/>
                <a:ea typeface="맑은 고딕"/>
                <a:cs typeface="굴림"/>
              </a:endParaRPr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>
            <a:xfrm>
              <a:off x="312020" y="816311"/>
              <a:ext cx="2749294" cy="46166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lvl="0"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프로젝트 변경사항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403648" y="1628800"/>
            <a:ext cx="6858000" cy="132194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3C2C34"/>
                </a:solidFill>
              </a:rPr>
              <a:t>T</a:t>
            </a:r>
            <a:r>
              <a:rPr lang="en-US" altLang="ko-KR"/>
              <a:t>HANK </a:t>
            </a:r>
            <a:r>
              <a:rPr lang="en-US" altLang="ko-KR">
                <a:solidFill>
                  <a:srgbClr val="3C2C34"/>
                </a:solidFill>
              </a:rPr>
              <a:t>Y</a:t>
            </a:r>
            <a:r>
              <a:rPr lang="en-US" altLang="ko-KR"/>
              <a:t>OU!!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프로젝트 개요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88C6590-4D8D-A09B-CE9B-D994B8E45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00808"/>
            <a:ext cx="8275526" cy="46951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6" descr="라즈베리파이 서버구축)1. 라즈베리파이 3(Raspberry Pi 3) 초기 설정_SD 카드 굽기_OS 설치">
            <a:extLst>
              <a:ext uri="{FF2B5EF4-FFF2-40B4-BE49-F238E27FC236}">
                <a16:creationId xmlns:a16="http://schemas.microsoft.com/office/drawing/2014/main" id="{42127540-80F9-764F-406E-9A543130E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882" y="4369150"/>
            <a:ext cx="2289441" cy="12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3FCED0EB-2944-B44B-2AAB-5249127A8343}"/>
              </a:ext>
            </a:extLst>
          </p:cNvPr>
          <p:cNvSpPr/>
          <p:nvPr/>
        </p:nvSpPr>
        <p:spPr>
          <a:xfrm>
            <a:off x="2414811" y="3742832"/>
            <a:ext cx="2289441" cy="2211268"/>
          </a:xfrm>
          <a:prstGeom prst="mathMultiply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 descr="아두이노 - 위키백과, 우리 모두의 백과사전">
            <a:extLst>
              <a:ext uri="{FF2B5EF4-FFF2-40B4-BE49-F238E27FC236}">
                <a16:creationId xmlns:a16="http://schemas.microsoft.com/office/drawing/2014/main" id="{9288A466-DEA5-F7E9-3BE1-8F6A0281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14794"/>
            <a:ext cx="3096344" cy="210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블록 다이어그램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6435FF-8742-5596-0B42-44418DCE0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0" y="1196752"/>
            <a:ext cx="8330169" cy="5517512"/>
          </a:xfrm>
          <a:prstGeom prst="rect">
            <a:avLst/>
          </a:prstGeom>
        </p:spPr>
      </p:pic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770097F2-E720-8D07-01DA-23C5383A128B}"/>
              </a:ext>
            </a:extLst>
          </p:cNvPr>
          <p:cNvSpPr/>
          <p:nvPr/>
        </p:nvSpPr>
        <p:spPr>
          <a:xfrm>
            <a:off x="2987824" y="1772816"/>
            <a:ext cx="1512168" cy="432048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Arduino</a:t>
            </a:r>
            <a:r>
              <a:rPr lang="ko-KR" altLang="en-US" sz="1300" b="1" dirty="0">
                <a:solidFill>
                  <a:schemeClr val="tx1"/>
                </a:solidFill>
              </a:rPr>
              <a:t> </a:t>
            </a:r>
            <a:r>
              <a:rPr lang="en-US" altLang="ko-KR" sz="1300" b="1" dirty="0" err="1">
                <a:solidFill>
                  <a:schemeClr val="tx1"/>
                </a:solidFill>
              </a:rPr>
              <a:t>Wifi</a:t>
            </a:r>
            <a:endParaRPr lang="en-US" altLang="ko-KR" sz="13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(Aqua </a:t>
            </a:r>
            <a:r>
              <a:rPr lang="en-US" altLang="ko-KR" sz="1300" b="1" dirty="0" err="1">
                <a:solidFill>
                  <a:schemeClr val="tx1"/>
                </a:solidFill>
              </a:rPr>
              <a:t>Platation</a:t>
            </a:r>
            <a:r>
              <a:rPr lang="en-US" altLang="ko-KR" sz="1300" b="1" dirty="0">
                <a:solidFill>
                  <a:schemeClr val="tx1"/>
                </a:solidFill>
              </a:rPr>
              <a:t>)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6" name="곱하기 기호 5">
            <a:extLst>
              <a:ext uri="{FF2B5EF4-FFF2-40B4-BE49-F238E27FC236}">
                <a16:creationId xmlns:a16="http://schemas.microsoft.com/office/drawing/2014/main" id="{F62B55AA-3F03-C2EF-9778-CB166EDF4FDD}"/>
              </a:ext>
            </a:extLst>
          </p:cNvPr>
          <p:cNvSpPr/>
          <p:nvPr/>
        </p:nvSpPr>
        <p:spPr>
          <a:xfrm>
            <a:off x="3557902" y="5940164"/>
            <a:ext cx="1008112" cy="917836"/>
          </a:xfrm>
          <a:prstGeom prst="mathMultiply">
            <a:avLst>
              <a:gd name="adj1" fmla="val 1661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Specification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95536" y="1295399"/>
            <a:ext cx="8496943" cy="4742745"/>
          </a:xfrm>
        </p:spPr>
        <p:txBody>
          <a:bodyPr vert="horz" lIns="91440" tIns="45720" rIns="91440" bIns="45720">
            <a:normAutofit/>
          </a:bodyPr>
          <a:lstStyle/>
          <a:p>
            <a:pPr>
              <a:defRPr/>
            </a:pPr>
            <a:r>
              <a:rPr lang="ko-KR" altLang="en-US" i="0" dirty="0"/>
              <a:t> </a:t>
            </a:r>
            <a:r>
              <a:rPr lang="ko-KR" altLang="en-US" b="1" i="0" dirty="0"/>
              <a:t>애플리케이션</a:t>
            </a:r>
            <a:endParaRPr lang="ko-KR" altLang="en-US" i="0" dirty="0"/>
          </a:p>
          <a:p>
            <a:pPr>
              <a:defRPr/>
            </a:pPr>
            <a:r>
              <a:rPr lang="ko-KR" altLang="en-US" i="0" dirty="0"/>
              <a:t>   </a:t>
            </a:r>
            <a:r>
              <a:rPr lang="en-US" altLang="ko-KR" i="0" dirty="0"/>
              <a:t>Android 4.2 Jelly Bean </a:t>
            </a:r>
            <a:r>
              <a:rPr lang="ko-KR" altLang="en-US" i="0" dirty="0"/>
              <a:t>이상</a:t>
            </a:r>
            <a:r>
              <a:rPr lang="en-US" altLang="ko-KR" i="0" dirty="0"/>
              <a:t>,</a:t>
            </a:r>
            <a:r>
              <a:rPr lang="ko-KR" altLang="en-US" i="0" dirty="0"/>
              <a:t> 해상도 </a:t>
            </a:r>
            <a:r>
              <a:rPr lang="en-US" altLang="ko-KR" i="0" dirty="0"/>
              <a:t>1020 x 1980 </a:t>
            </a:r>
            <a:r>
              <a:rPr lang="ko-KR" altLang="en-US" i="0" dirty="0"/>
              <a:t>이상</a:t>
            </a:r>
          </a:p>
          <a:p>
            <a:pPr>
              <a:defRPr/>
            </a:pPr>
            <a:r>
              <a:rPr lang="ko-KR" altLang="en-US" i="0" dirty="0"/>
              <a:t>  </a:t>
            </a:r>
            <a:r>
              <a:rPr lang="en-US" altLang="ko-KR" i="0" dirty="0"/>
              <a:t> Wi-Fi IEEE 802.11 b/g/n (2.4GHz)</a:t>
            </a:r>
          </a:p>
          <a:p>
            <a:pPr>
              <a:defRPr/>
            </a:pPr>
            <a:r>
              <a:rPr lang="en-US" altLang="ko-KR" i="0" dirty="0"/>
              <a:t>  </a:t>
            </a:r>
            <a:r>
              <a:rPr lang="ko-KR" altLang="en-US" i="0" dirty="0"/>
              <a:t> 실시간 화분 상태 확인 기능</a:t>
            </a:r>
          </a:p>
          <a:p>
            <a:pPr>
              <a:defRPr/>
            </a:pPr>
            <a:r>
              <a:rPr lang="ko-KR" altLang="en-US" i="0" dirty="0"/>
              <a:t>   실시간 스마트 기기 설정</a:t>
            </a:r>
          </a:p>
          <a:p>
            <a:pPr>
              <a:defRPr/>
            </a:pPr>
            <a:endParaRPr lang="en-US" altLang="ko-KR" i="0" dirty="0"/>
          </a:p>
          <a:p>
            <a:pPr>
              <a:defRPr/>
            </a:pPr>
            <a:r>
              <a:rPr lang="ko-KR" altLang="en-US" i="0" dirty="0"/>
              <a:t> </a:t>
            </a:r>
            <a:r>
              <a:rPr lang="ko-KR" altLang="en-US" b="1" i="0" dirty="0"/>
              <a:t>아쿠아 플랜테이션</a:t>
            </a:r>
          </a:p>
          <a:p>
            <a:pPr>
              <a:defRPr/>
            </a:pPr>
            <a:r>
              <a:rPr lang="ko-KR" altLang="en-US" i="0" dirty="0"/>
              <a:t>   센서 측정 </a:t>
            </a:r>
            <a:r>
              <a:rPr lang="en-US" altLang="ko-KR" i="0" dirty="0"/>
              <a:t>:</a:t>
            </a:r>
            <a:r>
              <a:rPr lang="ko-KR" altLang="en-US" i="0" dirty="0"/>
              <a:t> </a:t>
            </a:r>
            <a:r>
              <a:rPr lang="ko-KR" altLang="en-US" i="0" dirty="0" err="1"/>
              <a:t>화분토양습도감지</a:t>
            </a:r>
            <a:r>
              <a:rPr lang="en-US" altLang="ko-KR" i="0" dirty="0"/>
              <a:t>,</a:t>
            </a:r>
            <a:r>
              <a:rPr lang="ko-KR" altLang="en-US" i="0" dirty="0"/>
              <a:t> 조도감지</a:t>
            </a:r>
            <a:r>
              <a:rPr lang="en-US" altLang="ko-KR" i="0" dirty="0"/>
              <a:t>,</a:t>
            </a:r>
            <a:r>
              <a:rPr lang="ko-KR" altLang="en-US" i="0" dirty="0"/>
              <a:t> 수온감지</a:t>
            </a:r>
            <a:r>
              <a:rPr lang="en-US" altLang="ko-KR" i="0" dirty="0"/>
              <a:t>,</a:t>
            </a:r>
            <a:r>
              <a:rPr lang="ko-KR" altLang="en-US" i="0" dirty="0"/>
              <a:t> </a:t>
            </a:r>
            <a:r>
              <a:rPr lang="ko-KR" altLang="en-US" i="0" dirty="0" err="1"/>
              <a:t>온습도감지</a:t>
            </a:r>
            <a:endParaRPr lang="ko-KR" altLang="en-US" i="0" dirty="0"/>
          </a:p>
          <a:p>
            <a:pPr>
              <a:defRPr/>
            </a:pPr>
            <a:r>
              <a:rPr lang="ko-KR" altLang="en-US" i="0" dirty="0"/>
              <a:t>                         </a:t>
            </a:r>
            <a:r>
              <a:rPr lang="en-US" altLang="ko-KR" i="0" dirty="0"/>
              <a:t>-</a:t>
            </a:r>
            <a:r>
              <a:rPr lang="ko-KR" altLang="en-US" i="0" dirty="0"/>
              <a:t>  입력 전압 </a:t>
            </a:r>
            <a:r>
              <a:rPr lang="en-US" altLang="ko-KR" i="0" dirty="0"/>
              <a:t>:</a:t>
            </a:r>
            <a:r>
              <a:rPr lang="ko-KR" altLang="en-US" i="0" dirty="0"/>
              <a:t> </a:t>
            </a:r>
            <a:r>
              <a:rPr lang="en-US" altLang="ko-KR" i="0" dirty="0"/>
              <a:t>3.3V ~ 5V</a:t>
            </a:r>
          </a:p>
          <a:p>
            <a:pPr>
              <a:defRPr/>
            </a:pPr>
            <a:r>
              <a:rPr lang="en-US" altLang="ko-KR" i="0" dirty="0"/>
              <a:t>                         - </a:t>
            </a:r>
            <a:r>
              <a:rPr lang="ko-KR" altLang="en-US" i="0" dirty="0"/>
              <a:t> 화분의 상태 </a:t>
            </a:r>
            <a:r>
              <a:rPr lang="ko-KR" altLang="en-US" i="0" dirty="0" err="1"/>
              <a:t>센서값으로</a:t>
            </a:r>
            <a:r>
              <a:rPr lang="ko-KR" altLang="en-US" i="0" dirty="0"/>
              <a:t> 탐지</a:t>
            </a:r>
          </a:p>
          <a:p>
            <a:pPr>
              <a:defRPr/>
            </a:pPr>
            <a:endParaRPr lang="en-US" altLang="ko-KR" i="0" dirty="0"/>
          </a:p>
          <a:p>
            <a:pPr>
              <a:defRPr/>
            </a:pPr>
            <a:r>
              <a:rPr lang="ko-KR" altLang="en-US" i="0" dirty="0"/>
              <a:t>   제어 </a:t>
            </a:r>
            <a:r>
              <a:rPr lang="en-US" altLang="ko-KR" i="0" dirty="0"/>
              <a:t>:</a:t>
            </a:r>
            <a:r>
              <a:rPr lang="ko-KR" altLang="en-US" i="0" dirty="0"/>
              <a:t> 워터펌프</a:t>
            </a:r>
            <a:r>
              <a:rPr lang="en-US" altLang="ko-KR" i="0" dirty="0"/>
              <a:t>,</a:t>
            </a:r>
            <a:r>
              <a:rPr lang="ko-KR" altLang="en-US" i="0" dirty="0"/>
              <a:t> 기포발생기</a:t>
            </a:r>
            <a:r>
              <a:rPr lang="en-US" altLang="ko-KR" i="0" dirty="0"/>
              <a:t>,</a:t>
            </a:r>
            <a:r>
              <a:rPr lang="ko-KR" altLang="en-US" i="0" dirty="0"/>
              <a:t> 화분</a:t>
            </a:r>
            <a:r>
              <a:rPr lang="en-US" altLang="ko-KR" i="0" dirty="0"/>
              <a:t> and </a:t>
            </a:r>
            <a:r>
              <a:rPr lang="ko-KR" altLang="en-US" i="0" dirty="0"/>
              <a:t>어항 </a:t>
            </a:r>
            <a:r>
              <a:rPr lang="en-US" altLang="ko-KR" i="0" dirty="0"/>
              <a:t>LED</a:t>
            </a:r>
          </a:p>
          <a:p>
            <a:pPr>
              <a:defRPr/>
            </a:pPr>
            <a:r>
              <a:rPr lang="ko-KR" altLang="en-US" i="0" dirty="0"/>
              <a:t>                          </a:t>
            </a:r>
            <a:r>
              <a:rPr lang="en-US" altLang="ko-KR" i="0" dirty="0"/>
              <a:t>-</a:t>
            </a:r>
            <a:r>
              <a:rPr lang="ko-KR" altLang="en-US" i="0" dirty="0"/>
              <a:t> 사용자가 애플리케이션으로 설정하면 원격으로 동작</a:t>
            </a:r>
          </a:p>
          <a:p>
            <a:pPr>
              <a:defRPr/>
            </a:pPr>
            <a:r>
              <a:rPr lang="ko-KR" altLang="en-US" i="0" dirty="0"/>
              <a:t>   </a:t>
            </a:r>
          </a:p>
          <a:p>
            <a:pPr>
              <a:defRPr/>
            </a:pPr>
            <a:r>
              <a:rPr lang="ko-KR" altLang="en-US" i="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9"/>
          <p:cNvSpPr txBox="1">
            <a:spLocks noChangeArrowheads="1"/>
          </p:cNvSpPr>
          <p:nvPr/>
        </p:nvSpPr>
        <p:spPr>
          <a:xfrm>
            <a:off x="4716016" y="4221088"/>
            <a:ext cx="2520280" cy="171367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 dirty="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변경된 회로도</a:t>
            </a:r>
          </a:p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 dirty="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변경된 부품 연결도</a:t>
            </a:r>
            <a:endParaRPr kumimoji="1" lang="en-US" altLang="ko-KR" sz="1300" dirty="0">
              <a:solidFill>
                <a:srgbClr val="8F5E4B"/>
              </a:solidFill>
              <a:latin typeface="+mj-lt"/>
              <a:ea typeface="맑은 고딕"/>
              <a:cs typeface="굴림"/>
            </a:endParaRPr>
          </a:p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 dirty="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실물 구현 사진</a:t>
            </a:r>
          </a:p>
          <a:p>
            <a:pPr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kumimoji="1" lang="en-US" altLang="ko-KR" sz="1300" dirty="0">
              <a:solidFill>
                <a:srgbClr val="8F5E4B"/>
              </a:solidFill>
              <a:latin typeface="+mj-lt"/>
              <a:ea typeface="맑은 고딕"/>
              <a:cs typeface="굴림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871700" y="4611046"/>
            <a:ext cx="2749294" cy="935803"/>
            <a:chOff x="312020" y="342173"/>
            <a:chExt cx="2749294" cy="935803"/>
          </a:xfrm>
        </p:grpSpPr>
        <p:sp>
          <p:nvSpPr>
            <p:cNvPr id="21" name="Text Box 4"/>
            <p:cNvSpPr txBox="1">
              <a:spLocks noChangeArrowheads="1"/>
            </p:cNvSpPr>
            <p:nvPr/>
          </p:nvSpPr>
          <p:spPr>
            <a:xfrm>
              <a:off x="513290" y="342173"/>
              <a:ext cx="2346755" cy="568649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200" b="1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02</a:t>
              </a:r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>
            <a:xfrm>
              <a:off x="312020" y="816311"/>
              <a:ext cx="2749294" cy="46166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lvl="0"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HW Prototype</a:t>
              </a:r>
              <a:endParaRPr kumimoji="1" lang="ko-KR" altLang="en-US" sz="2400" b="1" dirty="0">
                <a:solidFill>
                  <a:srgbClr val="3C2C34"/>
                </a:solidFill>
                <a:latin typeface="+mj-lt"/>
                <a:ea typeface="맑은 고딕"/>
                <a:cs typeface="굴림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504" y="1412776"/>
            <a:ext cx="8928992" cy="48232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기존 회로도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95641" y="1640612"/>
            <a:ext cx="2316119" cy="2724492"/>
            <a:chOff x="90518" y="60398"/>
            <a:chExt cx="5337859" cy="4335433"/>
          </a:xfrm>
        </p:grpSpPr>
        <p:sp>
          <p:nvSpPr>
            <p:cNvPr id="58" name="직사각형 57"/>
            <p:cNvSpPr/>
            <p:nvPr/>
          </p:nvSpPr>
          <p:spPr>
            <a:xfrm>
              <a:off x="336259" y="587228"/>
              <a:ext cx="5092118" cy="38086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0513" y="60398"/>
              <a:ext cx="4340297" cy="58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FF0000"/>
                  </a:solidFill>
                </a:rPr>
                <a:t>1. </a:t>
              </a:r>
              <a:r>
                <a:rPr lang="ko-KR" altLang="en-US">
                  <a:solidFill>
                    <a:srgbClr val="FF0000"/>
                  </a:solidFill>
                </a:rPr>
                <a:t>토양습도센서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115616" y="2092379"/>
            <a:ext cx="1486331" cy="2660521"/>
            <a:chOff x="1538932" y="-2762784"/>
            <a:chExt cx="1887523" cy="6642609"/>
          </a:xfrm>
        </p:grpSpPr>
        <p:sp>
          <p:nvSpPr>
            <p:cNvPr id="61" name="직사각형 60"/>
            <p:cNvSpPr/>
            <p:nvPr/>
          </p:nvSpPr>
          <p:spPr>
            <a:xfrm>
              <a:off x="1635605" y="-1942585"/>
              <a:ext cx="1732218" cy="582241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538932" y="-2762783"/>
              <a:ext cx="1887523" cy="9067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002060"/>
                  </a:solidFill>
                </a:rPr>
                <a:t>4. </a:t>
              </a:r>
              <a:r>
                <a:rPr lang="ko-KR" altLang="en-US">
                  <a:solidFill>
                    <a:srgbClr val="002060"/>
                  </a:solidFill>
                </a:rPr>
                <a:t>조도센서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614335" y="1680345"/>
            <a:ext cx="1988471" cy="1558575"/>
            <a:chOff x="5647875" y="786907"/>
            <a:chExt cx="2751602" cy="2133714"/>
          </a:xfrm>
        </p:grpSpPr>
        <p:sp>
          <p:nvSpPr>
            <p:cNvPr id="64" name="직사각형 63"/>
            <p:cNvSpPr/>
            <p:nvPr/>
          </p:nvSpPr>
          <p:spPr>
            <a:xfrm>
              <a:off x="5680045" y="1264859"/>
              <a:ext cx="2719432" cy="1655762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647875" y="786905"/>
              <a:ext cx="1887522" cy="500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92D050"/>
                  </a:solidFill>
                </a:rPr>
                <a:t>5.</a:t>
              </a:r>
              <a:r>
                <a:rPr lang="ko-KR" altLang="en-US">
                  <a:solidFill>
                    <a:srgbClr val="92D050"/>
                  </a:solidFill>
                </a:rPr>
                <a:t>모터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172561" y="3326609"/>
            <a:ext cx="1875798" cy="2136990"/>
            <a:chOff x="9602546" y="2798156"/>
            <a:chExt cx="2595687" cy="2925574"/>
          </a:xfrm>
        </p:grpSpPr>
        <p:sp>
          <p:nvSpPr>
            <p:cNvPr id="70" name="직사각형 69"/>
            <p:cNvSpPr/>
            <p:nvPr/>
          </p:nvSpPr>
          <p:spPr>
            <a:xfrm>
              <a:off x="9643787" y="2798156"/>
              <a:ext cx="2554446" cy="2520474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602544" y="5354398"/>
              <a:ext cx="1887522" cy="5022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7030A0"/>
                  </a:solidFill>
                </a:rPr>
                <a:t>3. </a:t>
              </a:r>
              <a:r>
                <a:rPr lang="ko-KR" altLang="en-US">
                  <a:solidFill>
                    <a:srgbClr val="7030A0"/>
                  </a:solidFill>
                </a:rPr>
                <a:t>수온센서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702165" y="3883496"/>
            <a:ext cx="1445899" cy="1489720"/>
            <a:chOff x="3956790" y="3885725"/>
            <a:chExt cx="1445899" cy="1489720"/>
          </a:xfrm>
        </p:grpSpPr>
        <p:sp>
          <p:nvSpPr>
            <p:cNvPr id="67" name="직사각형 66"/>
            <p:cNvSpPr/>
            <p:nvPr/>
          </p:nvSpPr>
          <p:spPr>
            <a:xfrm flipV="1">
              <a:off x="3956790" y="4215535"/>
              <a:ext cx="1024542" cy="115991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038653" y="3885725"/>
              <a:ext cx="1364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FFCC00"/>
                  </a:solidFill>
                </a:rPr>
                <a:t>6. LED</a:t>
              </a:r>
              <a:endParaRPr lang="ko-KR" altLang="en-US">
                <a:solidFill>
                  <a:srgbClr val="FFCC00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7135342" y="1294324"/>
            <a:ext cx="1913017" cy="1953684"/>
            <a:chOff x="9166575" y="2351"/>
            <a:chExt cx="2594791" cy="3045790"/>
          </a:xfrm>
        </p:grpSpPr>
        <p:sp>
          <p:nvSpPr>
            <p:cNvPr id="73" name="직사각형 72"/>
            <p:cNvSpPr/>
            <p:nvPr/>
          </p:nvSpPr>
          <p:spPr>
            <a:xfrm>
              <a:off x="9206920" y="527667"/>
              <a:ext cx="2554446" cy="2520474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166573" y="2351"/>
              <a:ext cx="2295550" cy="5757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00B0F0"/>
                  </a:solidFill>
                </a:rPr>
                <a:t>2. </a:t>
              </a:r>
              <a:r>
                <a:rPr lang="ko-KR" altLang="en-US">
                  <a:solidFill>
                    <a:srgbClr val="00B0F0"/>
                  </a:solidFill>
                </a:rPr>
                <a:t>온습도 센서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4E807E-A634-4EA3-91CA-3B46E037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8989"/>
            <a:ext cx="9144000" cy="45065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변경된 회로도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95641" y="1640612"/>
            <a:ext cx="1884071" cy="3588588"/>
            <a:chOff x="90513" y="60398"/>
            <a:chExt cx="7372905" cy="4335433"/>
          </a:xfrm>
        </p:grpSpPr>
        <p:sp>
          <p:nvSpPr>
            <p:cNvPr id="58" name="직사각형 57"/>
            <p:cNvSpPr/>
            <p:nvPr/>
          </p:nvSpPr>
          <p:spPr>
            <a:xfrm>
              <a:off x="336264" y="587227"/>
              <a:ext cx="4534439" cy="38086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0513" y="60398"/>
              <a:ext cx="7372905" cy="446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dirty="0">
                  <a:solidFill>
                    <a:srgbClr val="FF0000"/>
                  </a:solidFill>
                </a:rPr>
                <a:t>1. </a:t>
              </a:r>
              <a:r>
                <a:rPr lang="ko-KR" altLang="en-US" dirty="0" err="1">
                  <a:solidFill>
                    <a:srgbClr val="FF0000"/>
                  </a:solidFill>
                </a:rPr>
                <a:t>토양습도센서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189332" y="3686957"/>
            <a:ext cx="1486331" cy="2062976"/>
            <a:chOff x="1538932" y="-2762783"/>
            <a:chExt cx="1887523" cy="17311293"/>
          </a:xfrm>
        </p:grpSpPr>
        <p:sp>
          <p:nvSpPr>
            <p:cNvPr id="61" name="직사각형 60"/>
            <p:cNvSpPr/>
            <p:nvPr/>
          </p:nvSpPr>
          <p:spPr>
            <a:xfrm>
              <a:off x="1616584" y="126667"/>
              <a:ext cx="995561" cy="14421843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538932" y="-2762783"/>
              <a:ext cx="1887523" cy="9067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dirty="0">
                  <a:solidFill>
                    <a:srgbClr val="002060"/>
                  </a:solidFill>
                </a:rPr>
                <a:t>4. </a:t>
              </a:r>
              <a:r>
                <a:rPr lang="ko-KR" altLang="en-US" dirty="0">
                  <a:solidFill>
                    <a:srgbClr val="002060"/>
                  </a:solidFill>
                </a:rPr>
                <a:t>조도센서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417324" y="2246611"/>
            <a:ext cx="1988471" cy="1558575"/>
            <a:chOff x="5647875" y="786907"/>
            <a:chExt cx="2751602" cy="2133714"/>
          </a:xfrm>
        </p:grpSpPr>
        <p:sp>
          <p:nvSpPr>
            <p:cNvPr id="64" name="직사각형 63"/>
            <p:cNvSpPr/>
            <p:nvPr/>
          </p:nvSpPr>
          <p:spPr>
            <a:xfrm>
              <a:off x="5680045" y="1264859"/>
              <a:ext cx="2719432" cy="1655762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647875" y="786905"/>
              <a:ext cx="1887522" cy="500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92D050"/>
                  </a:solidFill>
                </a:rPr>
                <a:t>5.</a:t>
              </a:r>
              <a:r>
                <a:rPr lang="ko-KR" altLang="en-US">
                  <a:solidFill>
                    <a:srgbClr val="92D050"/>
                  </a:solidFill>
                </a:rPr>
                <a:t>모터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529288" y="3729438"/>
            <a:ext cx="2360870" cy="2345237"/>
            <a:chOff x="9602546" y="2798156"/>
            <a:chExt cx="2595687" cy="2925574"/>
          </a:xfrm>
        </p:grpSpPr>
        <p:sp>
          <p:nvSpPr>
            <p:cNvPr id="70" name="직사각형 69"/>
            <p:cNvSpPr/>
            <p:nvPr/>
          </p:nvSpPr>
          <p:spPr>
            <a:xfrm>
              <a:off x="9643787" y="2798156"/>
              <a:ext cx="2554446" cy="2520474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602544" y="5354398"/>
              <a:ext cx="1887522" cy="5022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7030A0"/>
                  </a:solidFill>
                </a:rPr>
                <a:t>3. </a:t>
              </a:r>
              <a:r>
                <a:rPr lang="ko-KR" altLang="en-US">
                  <a:solidFill>
                    <a:srgbClr val="7030A0"/>
                  </a:solidFill>
                </a:rPr>
                <a:t>수온센서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973511" y="3502291"/>
            <a:ext cx="1445899" cy="1489720"/>
            <a:chOff x="3956790" y="3885725"/>
            <a:chExt cx="1445899" cy="1489720"/>
          </a:xfrm>
        </p:grpSpPr>
        <p:sp>
          <p:nvSpPr>
            <p:cNvPr id="67" name="직사각형 66"/>
            <p:cNvSpPr/>
            <p:nvPr/>
          </p:nvSpPr>
          <p:spPr>
            <a:xfrm flipV="1">
              <a:off x="3956790" y="4215535"/>
              <a:ext cx="1024542" cy="115991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038653" y="3885725"/>
              <a:ext cx="1364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dirty="0">
                  <a:solidFill>
                    <a:srgbClr val="FFCC00"/>
                  </a:solidFill>
                </a:rPr>
                <a:t>6. LED</a:t>
              </a:r>
              <a:endParaRPr lang="ko-KR" altLang="en-US" dirty="0">
                <a:solidFill>
                  <a:srgbClr val="FFCC00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623579" y="1165023"/>
            <a:ext cx="2124885" cy="2337267"/>
            <a:chOff x="9166575" y="2351"/>
            <a:chExt cx="2594791" cy="3045790"/>
          </a:xfrm>
        </p:grpSpPr>
        <p:sp>
          <p:nvSpPr>
            <p:cNvPr id="73" name="직사각형 72"/>
            <p:cNvSpPr/>
            <p:nvPr/>
          </p:nvSpPr>
          <p:spPr>
            <a:xfrm>
              <a:off x="9206920" y="527667"/>
              <a:ext cx="2554446" cy="2520474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166573" y="2351"/>
              <a:ext cx="2295550" cy="5757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00B0F0"/>
                  </a:solidFill>
                </a:rPr>
                <a:t>2. </a:t>
              </a:r>
              <a:r>
                <a:rPr lang="ko-KR" altLang="en-US">
                  <a:solidFill>
                    <a:srgbClr val="00B0F0"/>
                  </a:solidFill>
                </a:rPr>
                <a:t>온습도 센서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72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365</Words>
  <Application>Microsoft Office PowerPoint</Application>
  <PresentationFormat>화면 슬라이드 쇼(4:3)</PresentationFormat>
  <Paragraphs>128</Paragraphs>
  <Slides>30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Calibri Light</vt:lpstr>
      <vt:lpstr>Arial</vt:lpstr>
      <vt:lpstr>굴림체</vt:lpstr>
      <vt:lpstr>맑은 고딕</vt:lpstr>
      <vt:lpstr>Calibri</vt:lpstr>
      <vt:lpstr>Office 테마</vt:lpstr>
      <vt:lpstr>아쿠아 플랜테이션</vt:lpstr>
      <vt:lpstr>PowerPoint 프레젠테이션</vt:lpstr>
      <vt:lpstr>PowerPoint 프레젠테이션</vt:lpstr>
      <vt:lpstr>프로젝트 개요</vt:lpstr>
      <vt:lpstr>블록 다이어그램</vt:lpstr>
      <vt:lpstr>Specification</vt:lpstr>
      <vt:lpstr>PowerPoint 프레젠테이션</vt:lpstr>
      <vt:lpstr>기존 회로도</vt:lpstr>
      <vt:lpstr>변경된 회로도</vt:lpstr>
      <vt:lpstr>변경된 부품 연결도</vt:lpstr>
      <vt:lpstr>실물 구현 사진</vt:lpstr>
      <vt:lpstr>PowerPoint 프레젠테이션</vt:lpstr>
      <vt:lpstr>개발 프로그램</vt:lpstr>
      <vt:lpstr>아두이노 내부 코드</vt:lpstr>
      <vt:lpstr>아두이노 내부 코드</vt:lpstr>
      <vt:lpstr>아두이노 내부 코드</vt:lpstr>
      <vt:lpstr>아두이노 내부 코드</vt:lpstr>
      <vt:lpstr>아두이노 내부 코드</vt:lpstr>
      <vt:lpstr>아두이노 내부 코드</vt:lpstr>
      <vt:lpstr>시리얼 모니터 출력</vt:lpstr>
      <vt:lpstr>파이어베이스</vt:lpstr>
      <vt:lpstr>애플리케이션 설계목표</vt:lpstr>
      <vt:lpstr>애플리케이션 핵심 코드</vt:lpstr>
      <vt:lpstr>프로토타입 인터페이스</vt:lpstr>
      <vt:lpstr>프로토타입 어플리케이션</vt:lpstr>
      <vt:lpstr>PowerPoint 프레젠테이션</vt:lpstr>
      <vt:lpstr>프로토타입 이후 구현 사항</vt:lpstr>
      <vt:lpstr>프로젝트 개선점</vt:lpstr>
      <vt:lpstr>프로젝트 개선점</vt:lpstr>
      <vt:lpstr>THANK YOU!!</vt:lpstr>
    </vt:vector>
  </TitlesOfParts>
  <Manager>Slide Members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아기길냥이 아기길냥이</cp:lastModifiedBy>
  <cp:revision>125</cp:revision>
  <dcterms:created xsi:type="dcterms:W3CDTF">2010-02-01T08:03:16Z</dcterms:created>
  <dcterms:modified xsi:type="dcterms:W3CDTF">2022-06-13T14:50:10Z</dcterms:modified>
  <cp:category>www.slidemembers.com</cp:category>
  <cp:version>1000.0000.01</cp:version>
</cp:coreProperties>
</file>